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12" r:id="rId31"/>
    <p:sldId id="551" r:id="rId32"/>
    <p:sldId id="550" r:id="rId33"/>
    <p:sldId id="554" r:id="rId34"/>
    <p:sldId id="555" r:id="rId35"/>
    <p:sldId id="513" r:id="rId36"/>
    <p:sldId id="556" r:id="rId37"/>
    <p:sldId id="557" r:id="rId38"/>
    <p:sldId id="552" r:id="rId39"/>
    <p:sldId id="553" r:id="rId40"/>
    <p:sldId id="558" r:id="rId41"/>
    <p:sldId id="514" r:id="rId42"/>
    <p:sldId id="560" r:id="rId43"/>
    <p:sldId id="559" r:id="rId44"/>
    <p:sldId id="561" r:id="rId45"/>
    <p:sldId id="519" r:id="rId46"/>
    <p:sldId id="562" r:id="rId47"/>
    <p:sldId id="563" r:id="rId48"/>
    <p:sldId id="564" r:id="rId49"/>
    <p:sldId id="565" r:id="rId50"/>
    <p:sldId id="566" r:id="rId51"/>
    <p:sldId id="567" r:id="rId52"/>
    <p:sldId id="568" r:id="rId53"/>
    <p:sldId id="586" r:id="rId54"/>
    <p:sldId id="572" r:id="rId55"/>
    <p:sldId id="573" r:id="rId56"/>
    <p:sldId id="574" r:id="rId57"/>
    <p:sldId id="575" r:id="rId58"/>
    <p:sldId id="576" r:id="rId59"/>
    <p:sldId id="577" r:id="rId60"/>
    <p:sldId id="579" r:id="rId61"/>
    <p:sldId id="580" r:id="rId62"/>
    <p:sldId id="585" r:id="rId63"/>
    <p:sldId id="578" r:id="rId64"/>
    <p:sldId id="581" r:id="rId65"/>
    <p:sldId id="582" r:id="rId66"/>
    <p:sldId id="583" r:id="rId67"/>
    <p:sldId id="584" r:id="rId68"/>
    <p:sldId id="346" r:id="rId69"/>
    <p:sldId id="267" r:id="rId70"/>
    <p:sldId id="570" r:id="rId71"/>
    <p:sldId id="571" r:id="rId72"/>
    <p:sldId id="266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73"/>
            <p14:sldId id="574"/>
            <p14:sldId id="575"/>
            <p14:sldId id="576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4F24-0842-4510-AB61-4E12E986D5CF}" v="4770" dt="2023-01-25T07:50:41.066"/>
    <p1510:client id="{5EAEA169-6596-4170-9A0D-668AAE200DDD}" v="246" dt="2023-01-26T06:27:50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8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1-26T06:27:54.660" v="617" actId="47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1-26T02:42:31.701" v="57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1-26T02:42:31.701" v="57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54516330" sldId="522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6T02:43:07.390" v="58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1-26T02:43:49.282" v="127" actId="20577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1-26T02:43:49.282" v="127" actId="20577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59.405" v="278" actId="114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6T02:49:59.405" v="278" actId="114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1-26T02:50:16.748" v="286" actId="114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1-26T02:50:16.748" v="286" actId="114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 provide a high level of performance and accuracy in solving problems or making decisions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will simply not do here.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 </a:t>
                </a:r>
                <a:r>
                  <a:rPr lang="en-GB" b="1" dirty="0"/>
                  <a:t>log-likelihood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logistic functions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normal equation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When attempting to evaluate a classification model, it is often a good idea to first display a confusion matrix for the predicted values of the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can also ask for a classification report for the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Question: Are neurons in Neural Networks really close to the actual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neurons.</a:t>
            </a:r>
          </a:p>
          <a:p>
            <a:r>
              <a:rPr lang="en-GB" dirty="0"/>
              <a:t>Neural networks are related to biology in that they are </a:t>
            </a:r>
            <a:r>
              <a:rPr lang="en-GB" dirty="0" err="1"/>
              <a:t>modeled</a:t>
            </a:r>
            <a:r>
              <a:rPr lang="en-GB" dirty="0"/>
              <a:t>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neurons in a neural network are similar to the neurons in the brain in that they are connected to each other and can send and receive signals.</a:t>
            </a:r>
          </a:p>
          <a:p>
            <a:r>
              <a:rPr lang="en-GB" dirty="0"/>
              <a:t>Furthermore, the training process of a neural network is analogous to the learning process of a biological neural network.</a:t>
            </a:r>
          </a:p>
          <a:p>
            <a:r>
              <a:rPr lang="en-GB" dirty="0"/>
              <a:t>The neurons are adjusted and adapted in order to learn, just as neurons in the brain are modified in order to learn new information.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FADE3F-C1E0-D824-995E-8F4ECE27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r>
              <a:rPr lang="en-GB" dirty="0"/>
              <a:t>Research has also shown that artificial neural networks can be used to solve some of the same types of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4E702B-BF14-C8FA-F2F2-2D8FB364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DB04-EDFA-E40F-AD1C-A30D9488A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is like a logistic regression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79D7E-DAF8-AB22-143E-034BD17D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34" y="1446459"/>
            <a:ext cx="8449558" cy="53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</a:t>
                </a:r>
              </a:p>
              <a:p>
                <a:r>
                  <a:rPr lang="en-GB" dirty="0"/>
                  <a:t>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</a:t>
            </a:r>
          </a:p>
          <a:p>
            <a:r>
              <a:rPr lang="en-GB" dirty="0"/>
              <a:t>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class again,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  <a:blipFill>
                <a:blip r:embed="rId2"/>
                <a:stretch>
                  <a:fillRect l="-2917" t="-1939" r="-9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B4E7E0-9F9E-53A8-41D4-0D1078EC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6" y="1417638"/>
            <a:ext cx="68599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now implement a Shallow Neural Network, with its own class </a:t>
                </a:r>
                <a:r>
                  <a:rPr lang="en-GB" dirty="0" err="1"/>
                  <a:t>ShallowNeuralNet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will simply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operation of some sort.</a:t>
                </a:r>
              </a:p>
              <a:p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421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this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Similarly, we have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errors“, 1986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3007</TotalTime>
  <Words>4284</Words>
  <Application>Microsoft Office PowerPoint</Application>
  <PresentationFormat>Widescreen</PresentationFormat>
  <Paragraphs>400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Chain rule, to the rescue!</vt:lpstr>
      <vt:lpstr>Chain rule, to the rescue!</vt:lpstr>
      <vt:lpstr>Chain rule, to the rescue!</vt:lpstr>
      <vt:lpstr>Chain rule, to the rescue!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2023-01-26T06:27:59Z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